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80" r:id="rId5"/>
    <p:sldId id="278" r:id="rId6"/>
    <p:sldId id="279" r:id="rId7"/>
    <p:sldId id="267" r:id="rId8"/>
    <p:sldId id="258" r:id="rId9"/>
    <p:sldId id="259" r:id="rId10"/>
    <p:sldId id="260" r:id="rId11"/>
    <p:sldId id="261" r:id="rId12"/>
    <p:sldId id="281" r:id="rId13"/>
    <p:sldId id="282" r:id="rId14"/>
    <p:sldId id="269" r:id="rId15"/>
    <p:sldId id="283" r:id="rId16"/>
    <p:sldId id="286" r:id="rId17"/>
    <p:sldId id="285" r:id="rId18"/>
    <p:sldId id="284" r:id="rId19"/>
    <p:sldId id="287" r:id="rId20"/>
    <p:sldId id="288" r:id="rId21"/>
    <p:sldId id="270" r:id="rId22"/>
    <p:sldId id="272" r:id="rId23"/>
    <p:sldId id="263" r:id="rId24"/>
    <p:sldId id="264" r:id="rId25"/>
    <p:sldId id="290" r:id="rId26"/>
    <p:sldId id="289" r:id="rId27"/>
    <p:sldId id="291" r:id="rId28"/>
    <p:sldId id="294" r:id="rId29"/>
    <p:sldId id="293" r:id="rId30"/>
    <p:sldId id="292" r:id="rId31"/>
    <p:sldId id="273" r:id="rId32"/>
    <p:sldId id="276" r:id="rId33"/>
    <p:sldId id="274" r:id="rId34"/>
    <p:sldId id="275" r:id="rId35"/>
    <p:sldId id="277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88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9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4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01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29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65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9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9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74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85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51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1B7D3-5318-405C-825C-0BF18350AF44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A822-4839-4846-8687-9160DE4EA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Белки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34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генетического 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25677"/>
            <a:ext cx="10515600" cy="4751286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err="1"/>
              <a:t>Т</a:t>
            </a:r>
            <a:r>
              <a:rPr lang="ru-RU" b="1" dirty="0" err="1" smtClean="0"/>
              <a:t>риплетность</a:t>
            </a:r>
            <a:endParaRPr lang="ru-RU" b="1" dirty="0" smtClean="0"/>
          </a:p>
          <a:p>
            <a:pPr marL="0" indent="0">
              <a:buNone/>
            </a:pPr>
            <a:r>
              <a:rPr lang="ru-RU" sz="2900" dirty="0"/>
              <a:t>Аминокислота </a:t>
            </a:r>
            <a:r>
              <a:rPr lang="ru-RU" sz="2900" dirty="0" smtClean="0"/>
              <a:t>кодируется группой </a:t>
            </a:r>
            <a:r>
              <a:rPr lang="ru-RU" sz="2900" dirty="0"/>
              <a:t>из трех оснований</a:t>
            </a:r>
          </a:p>
          <a:p>
            <a:r>
              <a:rPr lang="ru-RU" b="1" dirty="0"/>
              <a:t>В</a:t>
            </a:r>
            <a:r>
              <a:rPr lang="ru-RU" b="1" dirty="0" smtClean="0"/>
              <a:t>ырожденность и однозначность</a:t>
            </a:r>
          </a:p>
          <a:p>
            <a:pPr marL="0" indent="0">
              <a:buNone/>
            </a:pPr>
            <a:r>
              <a:rPr lang="ru-RU" sz="2900" dirty="0"/>
              <a:t>Все 64 варианта значимы. Один триплет – одна АК.</a:t>
            </a:r>
          </a:p>
          <a:p>
            <a:r>
              <a:rPr lang="ru-RU" b="1" dirty="0" err="1"/>
              <a:t>К</a:t>
            </a:r>
            <a:r>
              <a:rPr lang="ru-RU" b="1" dirty="0" err="1" smtClean="0"/>
              <a:t>оллинеарность</a:t>
            </a:r>
            <a:r>
              <a:rPr lang="ru-RU" b="1" dirty="0" smtClean="0"/>
              <a:t> </a:t>
            </a:r>
            <a:r>
              <a:rPr lang="ru-RU" b="1" dirty="0"/>
              <a:t>(линейность</a:t>
            </a:r>
            <a:r>
              <a:rPr lang="ru-RU" b="1" dirty="0" smtClean="0"/>
              <a:t>), направленность</a:t>
            </a:r>
          </a:p>
          <a:p>
            <a:pPr marL="0" indent="0">
              <a:buNone/>
            </a:pPr>
            <a:r>
              <a:rPr lang="ru-RU" dirty="0" smtClean="0"/>
              <a:t>Гены кодируются в направлении 5'→3' нуклеотидной последовательности.</a:t>
            </a:r>
            <a:endParaRPr lang="ru-RU" dirty="0"/>
          </a:p>
          <a:p>
            <a:r>
              <a:rPr lang="ru-RU" b="1" dirty="0"/>
              <a:t>З</a:t>
            </a:r>
            <a:r>
              <a:rPr lang="ru-RU" b="1" dirty="0" smtClean="0"/>
              <a:t>наки препинания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 </a:t>
            </a:r>
            <a:r>
              <a:rPr lang="en-US" dirty="0" smtClean="0"/>
              <a:t>START</a:t>
            </a:r>
            <a:r>
              <a:rPr lang="ru-RU" dirty="0" smtClean="0"/>
              <a:t> и</a:t>
            </a:r>
            <a:r>
              <a:rPr lang="en-US" dirty="0" smtClean="0"/>
              <a:t> STOP</a:t>
            </a:r>
            <a:r>
              <a:rPr lang="ru-RU" dirty="0" smtClean="0"/>
              <a:t> кодоны</a:t>
            </a:r>
            <a:endParaRPr lang="ru-RU" dirty="0"/>
          </a:p>
          <a:p>
            <a:r>
              <a:rPr lang="ru-RU" b="1" dirty="0" smtClean="0"/>
              <a:t>Неперекрываемость</a:t>
            </a:r>
            <a:endParaRPr lang="ru-RU" b="1" dirty="0"/>
          </a:p>
          <a:p>
            <a:pPr marL="0" indent="0">
              <a:buNone/>
            </a:pPr>
            <a:r>
              <a:rPr lang="ru-RU" dirty="0" smtClean="0"/>
              <a:t>Рамка считывания определяется самым первым триплетом, с которого начинается трансляция.</a:t>
            </a:r>
            <a:endParaRPr lang="ru-RU" dirty="0"/>
          </a:p>
          <a:p>
            <a:r>
              <a:rPr lang="ru-RU" b="1" dirty="0" smtClean="0"/>
              <a:t>Универсальность</a:t>
            </a:r>
          </a:p>
          <a:p>
            <a:pPr marL="0" indent="0">
              <a:buNone/>
            </a:pPr>
            <a:r>
              <a:rPr lang="ru-RU" dirty="0"/>
              <a:t>Генетический код одинаков у всех живых организмов (ну, почти</a:t>
            </a:r>
            <a:r>
              <a:rPr lang="ru-RU" dirty="0" smtClean="0"/>
              <a:t>)…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278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гена и </a:t>
            </a:r>
            <a:r>
              <a:rPr lang="ru-RU" dirty="0" err="1" smtClean="0"/>
              <a:t>иРНК</a:t>
            </a:r>
            <a:r>
              <a:rPr lang="ru-RU" dirty="0" smtClean="0"/>
              <a:t> Прокариот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http://propionix.ru/thumb/2/GwIiYhE28olPopQWaaKBnw/r/d/gen_prokari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1690688"/>
            <a:ext cx="106013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2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гена и </a:t>
            </a:r>
            <a:r>
              <a:rPr lang="ru-RU" dirty="0" err="1" smtClean="0"/>
              <a:t>иРНК</a:t>
            </a:r>
            <a:r>
              <a:rPr lang="ru-RU" dirty="0" smtClean="0"/>
              <a:t> Эукариот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74" y="1232345"/>
            <a:ext cx="6760906" cy="55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6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https://childrenscience.ru/legacy/genetics/images/gen0303_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58" y="222079"/>
            <a:ext cx="9780419" cy="649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0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495" y="1503876"/>
            <a:ext cx="8976196" cy="50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pic>
        <p:nvPicPr>
          <p:cNvPr id="19458" name="Picture 2" descr="https://cf.ppt-online.org/files/slide/d/DEyuf5I2zwZAFGKSgVWrQ8Hvbt7Rk43YxBUsip/slide-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5" y="1604245"/>
            <a:ext cx="6565832" cy="492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lideplayer.com/slide/4365978/14/images/4/Peptide+bonds+%2B+%2B+H2O+H+C+R1+H3N+%2B+O+OH+N+H+C+R2+O-+O+H+C+N+R1+H3N+%2B+O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2" t="64506" r="24067" b="4559"/>
          <a:stretch/>
        </p:blipFill>
        <p:spPr bwMode="auto">
          <a:xfrm>
            <a:off x="7511845" y="3067665"/>
            <a:ext cx="4247536" cy="179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42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https://biochem1362blog.files.wordpress.com/2014/02/importance_f3.gif?w=7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" y="1690688"/>
            <a:ext cx="8453246" cy="4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medum.ru/images/as/prol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08" y="2604243"/>
            <a:ext cx="2794102" cy="27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002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30" y="1305537"/>
            <a:ext cx="8207025" cy="53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7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9780" y="6063328"/>
            <a:ext cx="5624051" cy="6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Карта </a:t>
            </a:r>
            <a:r>
              <a:rPr lang="ru-RU" dirty="0" err="1" smtClean="0"/>
              <a:t>Рамачандрана</a:t>
            </a:r>
            <a:r>
              <a:rPr lang="ru-RU" dirty="0" smtClean="0"/>
              <a:t> для глицина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51" y="1322084"/>
            <a:ext cx="9279108" cy="47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1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pic>
        <p:nvPicPr>
          <p:cNvPr id="20482" name="Picture 2" descr="https://cf.ppt-online.org/files/slide/1/1WQ6SPuOnYViT9sUr47LbRg5zEflvXtjcedy8C/slid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5" t="19721" r="18851" b="1009"/>
          <a:stretch/>
        </p:blipFill>
        <p:spPr bwMode="auto">
          <a:xfrm>
            <a:off x="838200" y="1335121"/>
            <a:ext cx="5319252" cy="54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upload.wikimedia.org/wikipedia/commons/thumb/2/22/Cystine-skeletal.png/225px-Cystine-skeletal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53" y="2108277"/>
            <a:ext cx="2910195" cy="369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95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205316"/>
            <a:ext cx="10515600" cy="1307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 smtClean="0"/>
              <a:t>ДНК </a:t>
            </a:r>
            <a:r>
              <a:rPr lang="ru-RU" sz="7200" dirty="0" smtClean="0">
                <a:sym typeface="Wingdings" panose="05000000000000000000" pitchFamily="2" charset="2"/>
              </a:rPr>
              <a:t></a:t>
            </a:r>
            <a:r>
              <a:rPr lang="en-US" sz="7200" dirty="0" smtClean="0">
                <a:sym typeface="Wingdings" panose="05000000000000000000" pitchFamily="2" charset="2"/>
              </a:rPr>
              <a:t> </a:t>
            </a:r>
            <a:r>
              <a:rPr lang="ru-RU" sz="7200" dirty="0" smtClean="0">
                <a:sym typeface="Wingdings" panose="05000000000000000000" pitchFamily="2" charset="2"/>
              </a:rPr>
              <a:t>РНК </a:t>
            </a:r>
            <a:r>
              <a:rPr lang="en-US" sz="7200" dirty="0" smtClean="0">
                <a:sym typeface="Wingdings" panose="05000000000000000000" pitchFamily="2" charset="2"/>
              </a:rPr>
              <a:t> </a:t>
            </a:r>
            <a:r>
              <a:rPr lang="ru-RU" sz="7200" dirty="0" smtClean="0">
                <a:sym typeface="Wingdings" panose="05000000000000000000" pitchFamily="2" charset="2"/>
              </a:rPr>
              <a:t>Белок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12339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 организации белковой молекулы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http://cdn01.ru/files/users/images/e0/68/e068b4b086f1ea13a3c6d658cad64e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00" y="1612030"/>
            <a:ext cx="8630879" cy="502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4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Денатурация / </a:t>
            </a:r>
            <a:r>
              <a:rPr lang="ru-RU" dirty="0" err="1" smtClean="0"/>
              <a:t>Ренатурация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603" y="3211974"/>
            <a:ext cx="5316794" cy="1704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5400" dirty="0"/>
              <a:t>Определение!</a:t>
            </a:r>
          </a:p>
        </p:txBody>
      </p:sp>
    </p:spTree>
    <p:extLst>
      <p:ext uri="{BB962C8B-B14F-4D97-AF65-F5344CB8AC3E}">
        <p14:creationId xmlns:p14="http://schemas.microsoft.com/office/powerpoint/2010/main" val="361259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Денатурация / </a:t>
            </a:r>
            <a:r>
              <a:rPr lang="ru-RU" dirty="0" err="1" smtClean="0"/>
              <a:t>Ренатурация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lavali.ru/wp-content/uploads/b/1/d/b1d9a5979b7b6a32da84198234629d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2" y="1538555"/>
            <a:ext cx="5417574" cy="492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.ru/misc/i/gallery/38228/25602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61" y="2123767"/>
            <a:ext cx="5876877" cy="39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97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9310" cy="1325563"/>
          </a:xfrm>
        </p:spPr>
        <p:txBody>
          <a:bodyPr/>
          <a:lstStyle/>
          <a:p>
            <a:r>
              <a:rPr lang="ru-RU" dirty="0" err="1" smtClean="0"/>
              <a:t>Пострансляционные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модификации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422" y="957263"/>
            <a:ext cx="5924550" cy="5219700"/>
          </a:xfrm>
          <a:prstGeom prst="rect">
            <a:avLst/>
          </a:prstGeom>
        </p:spPr>
      </p:pic>
      <p:pic>
        <p:nvPicPr>
          <p:cNvPr id="23554" name="Picture 2" descr="https://studfile.net/html/7329/222/html_2w3c0rzEV4.nl19/htmlconvd-75oxHX6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" y="2180592"/>
            <a:ext cx="5712542" cy="387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02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ru-RU" dirty="0" smtClean="0"/>
              <a:t>Функции белка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 descr="https://cf2.ppt-online.org/files2/slide/l/l51uaWPHtDmKiOI6Vk2ybRGXqvMLQcwrEYf8sojCh/slide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3" b="11198"/>
          <a:stretch/>
        </p:blipFill>
        <p:spPr bwMode="auto">
          <a:xfrm>
            <a:off x="926690" y="1571138"/>
            <a:ext cx="9753600" cy="486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8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Катализ</a:t>
            </a:r>
            <a:endParaRPr lang="ru-RU" dirty="0"/>
          </a:p>
        </p:txBody>
      </p:sp>
      <p:pic>
        <p:nvPicPr>
          <p:cNvPr id="25602" name="Picture 2" descr="https://cf3.ppt-online.org/files3/slide/l/LQjO2xbvl9JKDet1WHchFw5CknXiVdPUups8Ry/slide-46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4" b="15192"/>
          <a:stretch/>
        </p:blipFill>
        <p:spPr bwMode="auto">
          <a:xfrm>
            <a:off x="1152832" y="1809134"/>
            <a:ext cx="9741310" cy="427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6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Регуляция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8" name="Picture 4" descr="https://myslide.ru/documents_7/e485c06b8d842ac1325d84f7562d76d9/im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0" y="1928492"/>
            <a:ext cx="5527471" cy="41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bookonlime.ru/sites/default/files/node/lecture/imgs/1638/image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72596" cy="42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5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Структурная функция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26330" y="3479280"/>
            <a:ext cx="1254330" cy="6127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2130</a:t>
            </a:r>
            <a:endParaRPr lang="ru-RU" dirty="0"/>
          </a:p>
        </p:txBody>
      </p:sp>
      <p:pic>
        <p:nvPicPr>
          <p:cNvPr id="27650" name="Picture 2" descr="https://bigenc.ru/media/2016/10/27/1238803796/318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06" y="1509164"/>
            <a:ext cx="7720063" cy="49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50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Защита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8574" y="5717866"/>
            <a:ext cx="3016045" cy="55378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Спаси и Сохрани!</a:t>
            </a:r>
            <a:endParaRPr lang="ru-RU" dirty="0"/>
          </a:p>
        </p:txBody>
      </p:sp>
      <p:pic>
        <p:nvPicPr>
          <p:cNvPr id="29698" name="Picture 2" descr="https://www.arhimedlab.ru/upload/iblock/1d6/1d6fe3d25618f98957dc3d9cabfecbc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7083" r="47943" b="8460"/>
          <a:stretch/>
        </p:blipFill>
        <p:spPr bwMode="auto">
          <a:xfrm>
            <a:off x="1988574" y="1690688"/>
            <a:ext cx="2900516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mol-biol4masters.masters.grkraj.org/html/Ribose_Nucleic_Acid4-Small_Molecular_Weight_RNAs_files/image0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8898"/>
            <a:ext cx="5314336" cy="42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Транспорт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 descr="https://digital.wwnorton.com/ebooks/epub/bionowcore/OPS/images/Pg_4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9"/>
          <a:stretch/>
        </p:blipFill>
        <p:spPr bwMode="auto">
          <a:xfrm>
            <a:off x="371885" y="1508911"/>
            <a:ext cx="10532090" cy="498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cdn01.ru/files/users/images/e0/68/e068b4b086f1ea13a3c6d658cad64e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64" y="301121"/>
            <a:ext cx="4776636" cy="27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Строение аминокислоты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mega-mass.ua/images/companies/1/purpose/amino%201.png?15804115341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30" y="636897"/>
            <a:ext cx="8093689" cy="636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3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белка. Энергия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24" name="Picture 4" descr="Plastids types ru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02" y="1445341"/>
            <a:ext cx="5148371" cy="5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8076806" y="4476812"/>
            <a:ext cx="2168569" cy="12062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10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Нерибосомные</a:t>
            </a:r>
            <a:r>
              <a:rPr lang="ru-RU" dirty="0" smtClean="0"/>
              <a:t> пептиды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7045" y="2141922"/>
            <a:ext cx="4333568" cy="3955743"/>
          </a:xfrm>
        </p:spPr>
        <p:txBody>
          <a:bodyPr/>
          <a:lstStyle/>
          <a:p>
            <a:r>
              <a:rPr lang="ru-RU" dirty="0" smtClean="0"/>
              <a:t>Низшие грибы и бактерии</a:t>
            </a:r>
          </a:p>
          <a:p>
            <a:r>
              <a:rPr lang="en-US" dirty="0" smtClean="0"/>
              <a:t>NRS-</a:t>
            </a:r>
            <a:r>
              <a:rPr lang="ru-RU" dirty="0" err="1" smtClean="0"/>
              <a:t>синтаза</a:t>
            </a:r>
            <a:endParaRPr lang="ru-RU" dirty="0" smtClean="0"/>
          </a:p>
          <a:p>
            <a:r>
              <a:rPr lang="ru-RU" dirty="0" smtClean="0"/>
              <a:t>Высокое разнообразие аминокислот</a:t>
            </a:r>
          </a:p>
          <a:p>
            <a:r>
              <a:rPr lang="ru-RU" dirty="0" smtClean="0"/>
              <a:t>Нестандартные связи</a:t>
            </a:r>
          </a:p>
          <a:p>
            <a:r>
              <a:rPr lang="ru-RU" dirty="0" smtClean="0"/>
              <a:t>Изомеризация L-аминокислот в </a:t>
            </a:r>
            <a:r>
              <a:rPr lang="ru-RU" dirty="0"/>
              <a:t>D-форму</a:t>
            </a:r>
          </a:p>
        </p:txBody>
      </p:sp>
      <p:pic>
        <p:nvPicPr>
          <p:cNvPr id="3074" name="Picture 2" descr="https://upload.wikimedia.org/wikipedia/commons/thumb/f/f3/Valinomycin.svg/1200px-Valinomyci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7" y="1509407"/>
            <a:ext cx="5817018" cy="52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99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Нерибосомные</a:t>
            </a:r>
            <a:r>
              <a:rPr lang="ru-RU" dirty="0" smtClean="0"/>
              <a:t> пептиды</a:t>
            </a:r>
            <a:endParaRPr lang="ru-RU" dirty="0"/>
          </a:p>
        </p:txBody>
      </p:sp>
      <p:pic>
        <p:nvPicPr>
          <p:cNvPr id="4098" name="Picture 2" descr="Изображение химической структур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4" y="1582536"/>
            <a:ext cx="6160202" cy="45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6/63/Bacillibactin.svg/1200px-Bacillibacti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40" y="2059925"/>
            <a:ext cx="5124788" cy="361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497969" y="6154561"/>
            <a:ext cx="2759966" cy="60127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Бациллибактин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111332" y="6154561"/>
            <a:ext cx="2759966" cy="60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Грамицидин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142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Нерибосомные</a:t>
            </a:r>
            <a:r>
              <a:rPr lang="ru-RU" dirty="0" smtClean="0"/>
              <a:t> пептиды</a:t>
            </a:r>
            <a:endParaRPr lang="ru-RU" dirty="0"/>
          </a:p>
        </p:txBody>
      </p:sp>
      <p:pic>
        <p:nvPicPr>
          <p:cNvPr id="2052" name="Picture 4" descr="https://geomergroup.ru/docs/img/Articles/v-kakix-produktax-soderzhatsya-uglevody3-29052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53" y="1366683"/>
            <a:ext cx="7425094" cy="55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73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Характерные реакции</a:t>
            </a:r>
            <a:endParaRPr lang="ru-RU" dirty="0"/>
          </a:p>
        </p:txBody>
      </p:sp>
      <p:pic>
        <p:nvPicPr>
          <p:cNvPr id="5122" name="Picture 2" descr="Изображение химической структуры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43" y="365125"/>
            <a:ext cx="3869557" cy="19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704307" y="2644446"/>
            <a:ext cx="1429427" cy="60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/>
              <a:t>Биурет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704307" y="6154561"/>
            <a:ext cx="1865231" cy="60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Меламин</a:t>
            </a:r>
            <a:endParaRPr lang="ru-RU" dirty="0"/>
          </a:p>
        </p:txBody>
      </p:sp>
      <p:pic>
        <p:nvPicPr>
          <p:cNvPr id="5124" name="Picture 4" descr="Изображение химической структур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73" y="3376911"/>
            <a:ext cx="3619094" cy="26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13" y="1461012"/>
            <a:ext cx="6524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2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Характерные реакции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47154" y="5915845"/>
            <a:ext cx="2858729" cy="59311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Реакция </a:t>
            </a:r>
            <a:r>
              <a:rPr lang="ru-RU" dirty="0" err="1" smtClean="0"/>
              <a:t>Майяра</a:t>
            </a:r>
            <a:endParaRPr lang="ru-RU" dirty="0"/>
          </a:p>
        </p:txBody>
      </p:sp>
      <p:pic>
        <p:nvPicPr>
          <p:cNvPr id="6146" name="Picture 2" descr="https://upload.wikimedia.org/wikipedia/commons/thumb/1/1a/Maillard_reaction_asparagin.png/1280px-Maillard_reaction_aspara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516" y="1690688"/>
            <a:ext cx="6550025" cy="41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adyspecial.ru/images/2016/11/24/1083c45679fa27bd26a4c2c7ce8f03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9" y="2725891"/>
            <a:ext cx="52387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37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nashaucheba.ru/docs/9/8597/conv_1/file1_html_m3e166680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03" y="431512"/>
            <a:ext cx="8279506" cy="61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84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Хиральная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изомерия</a:t>
            </a:r>
            <a:endParaRPr lang="ru-RU" dirty="0"/>
          </a:p>
        </p:txBody>
      </p:sp>
      <p:pic>
        <p:nvPicPr>
          <p:cNvPr id="8200" name="Picture 8" descr="https://slideplayer.info/13645191/83/images/slide_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9" y="0"/>
            <a:ext cx="7197213" cy="53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thumb/e/e8/Chirality_with_hands.svg/1200px-Chirality_with_hand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45" y="2913449"/>
            <a:ext cx="5712541" cy="38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4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L-</a:t>
            </a:r>
            <a:r>
              <a:rPr lang="ru-RU" dirty="0" smtClean="0"/>
              <a:t>аминокислоты!</a:t>
            </a:r>
            <a:endParaRPr lang="ru-RU" dirty="0"/>
          </a:p>
        </p:txBody>
      </p:sp>
      <p:pic>
        <p:nvPicPr>
          <p:cNvPr id="9218" name="Picture 2" descr="https://zaryad-zhizni.ru/wp-content/uploads/2016/05/gliczin-sturktura-1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61" y="2601400"/>
            <a:ext cx="4531134" cy="22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fs.znanio.ru/d5af0e/a5/b4/3d454158aae9fee4b920b34526064d1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8" y="1386348"/>
            <a:ext cx="6817033" cy="512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22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Полимеризация, пептидная связь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2" name="Picture 4" descr="https://slideplayer.com/slide/4365978/14/images/4/Peptide+bonds+%2B+%2B+H2O+H+C+R1+H3N+%2B+O+OH+N+H+C+R2+O-+O+H+C+N+R1+H3N+%2B+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20315" r="7292" b="4559"/>
          <a:stretch/>
        </p:blipFill>
        <p:spPr bwMode="auto">
          <a:xfrm>
            <a:off x="2113935" y="1425242"/>
            <a:ext cx="7747820" cy="51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9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Трансляция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https://cf.ppt-online.org/files/slide/h/HNphm4v2M7dBuL9bE0yCW1aQVlj6Go8ZnIeOPA/slide-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9" b="6666"/>
          <a:stretch/>
        </p:blipFill>
        <p:spPr bwMode="auto">
          <a:xfrm>
            <a:off x="1093838" y="1435510"/>
            <a:ext cx="9753600" cy="53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2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Генетический код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https://cf2.ppt-online.org/files2/slide/j/JTiuOdebMoG2LSBAHQxk9NsWKj67v1rP3cUZIf/slide-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9084" r="2805" b="1687"/>
          <a:stretch/>
        </p:blipFill>
        <p:spPr bwMode="auto">
          <a:xfrm>
            <a:off x="2261420" y="1331963"/>
            <a:ext cx="7472515" cy="533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020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211</Words>
  <Application>Microsoft Office PowerPoint</Application>
  <PresentationFormat>Широкоэкранный</PresentationFormat>
  <Paragraphs>59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Тема Office</vt:lpstr>
      <vt:lpstr>Белки</vt:lpstr>
      <vt:lpstr>Презентация PowerPoint</vt:lpstr>
      <vt:lpstr>Строение аминокислоты</vt:lpstr>
      <vt:lpstr>Презентация PowerPoint</vt:lpstr>
      <vt:lpstr>Хиральная изомерия</vt:lpstr>
      <vt:lpstr>L-аминокислоты!</vt:lpstr>
      <vt:lpstr>Полимеризация, пептидная связь</vt:lpstr>
      <vt:lpstr>Трансляция</vt:lpstr>
      <vt:lpstr>Генетический код</vt:lpstr>
      <vt:lpstr>Свойства генетического кода</vt:lpstr>
      <vt:lpstr>Структура гена и иРНК Прокариот</vt:lpstr>
      <vt:lpstr>Структура гена и иРНК Эукариот</vt:lpstr>
      <vt:lpstr>Презентация PowerPoint</vt:lpstr>
      <vt:lpstr>Уровни организации белковой молекулы</vt:lpstr>
      <vt:lpstr>Уровни организации белковой молекулы</vt:lpstr>
      <vt:lpstr>Уровни организации белковой молекулы</vt:lpstr>
      <vt:lpstr>Уровни организации белковой молекулы</vt:lpstr>
      <vt:lpstr>Уровни организации белковой молекулы</vt:lpstr>
      <vt:lpstr>Уровни организации белковой молекулы</vt:lpstr>
      <vt:lpstr>Уровни организации белковой молекулы</vt:lpstr>
      <vt:lpstr>Денатурация / Ренатурация</vt:lpstr>
      <vt:lpstr>Денатурация / Ренатурация</vt:lpstr>
      <vt:lpstr>Пострансляционные модификации</vt:lpstr>
      <vt:lpstr>Функции белка</vt:lpstr>
      <vt:lpstr>Функции белка. Катализ</vt:lpstr>
      <vt:lpstr>Функции белка. Регуляция</vt:lpstr>
      <vt:lpstr>Функции белка. Структурная функция</vt:lpstr>
      <vt:lpstr>Функции белка. Защита</vt:lpstr>
      <vt:lpstr>Функции белка. Транспорт</vt:lpstr>
      <vt:lpstr>Функции белка. Энергия</vt:lpstr>
      <vt:lpstr>Нерибосомные пептиды</vt:lpstr>
      <vt:lpstr>Нерибосомные пептиды</vt:lpstr>
      <vt:lpstr>Нерибосомные пептиды</vt:lpstr>
      <vt:lpstr>Характерные реакции</vt:lpstr>
      <vt:lpstr>Характерные реакции</vt:lpstr>
    </vt:vector>
  </TitlesOfParts>
  <Company>School57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Белки</dc:title>
  <dc:creator>Чернов Тимур Александрович</dc:creator>
  <cp:lastModifiedBy>Чернов Тимур Александрович</cp:lastModifiedBy>
  <cp:revision>27</cp:revision>
  <dcterms:created xsi:type="dcterms:W3CDTF">2022-10-20T09:59:51Z</dcterms:created>
  <dcterms:modified xsi:type="dcterms:W3CDTF">2022-10-20T14:21:17Z</dcterms:modified>
</cp:coreProperties>
</file>